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Gothic A1" charset="1" panose="00000000000000000000"/>
      <p:regular r:id="rId14"/>
    </p:embeddedFont>
    <p:embeddedFont>
      <p:font typeface="Gothic A1 Bold" charset="1" panose="00000000000000000000"/>
      <p:regular r:id="rId15"/>
    </p:embeddedFont>
    <p:embeddedFont>
      <p:font typeface="Gothic A1 Thin" charset="1" panose="00000000000000000000"/>
      <p:regular r:id="rId16"/>
    </p:embeddedFont>
    <p:embeddedFont>
      <p:font typeface="Gothic A1 Light" charset="1" panose="00000000000000000000"/>
      <p:regular r:id="rId17"/>
    </p:embeddedFont>
    <p:embeddedFont>
      <p:font typeface="Gothic A1 Medium" charset="1" panose="00000000000000000000"/>
      <p:regular r:id="rId18"/>
    </p:embeddedFont>
    <p:embeddedFont>
      <p:font typeface="Gothic A1 Semi-Bold" charset="1" panose="00000000000000000000"/>
      <p:regular r:id="rId19"/>
    </p:embeddedFont>
    <p:embeddedFont>
      <p:font typeface="Gothic A1 Ultra-Bold" charset="1" panose="00000000000000000000"/>
      <p:regular r:id="rId20"/>
    </p:embeddedFont>
    <p:embeddedFont>
      <p:font typeface="Gothic A1 Heavy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ublic.tableau.com/views/IBM_HR_Analytics_Dashboard_17133796616340/HR_Analytics_Dashboard?:language=en-US&amp;publish=yes&amp;:sid=&amp;:display_count=n&amp;:origin=viz_share_link" TargetMode="External" Type="http://schemas.openxmlformats.org/officeDocument/2006/relationships/hyperlink"/><Relationship Id="rId3" Target="https://www.kaggle.com/datasets/pavansubhasht/ibm-hr-analytics-attrition-dataset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44" y="5111531"/>
            <a:ext cx="88665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4AAF48"/>
                </a:solidFill>
                <a:latin typeface="Lato"/>
              </a:rPr>
              <a:t>INFO 5602 - Information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0144" y="2325747"/>
            <a:ext cx="886654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Gothic A1 Heavy"/>
              </a:rPr>
              <a:t>IBM HR Data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0144" y="8151103"/>
            <a:ext cx="4756684" cy="771627"/>
            <a:chOff x="0" y="0"/>
            <a:chExt cx="6342246" cy="10288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</a:rPr>
                <a:t>Presented By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4914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AAF48"/>
                  </a:solidFill>
                  <a:latin typeface="Lato Bold"/>
                </a:rPr>
                <a:t>Shreyash Sahare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6744346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652631" y="0"/>
            <a:ext cx="7635369" cy="10287000"/>
            <a:chOff x="0" y="0"/>
            <a:chExt cx="10180492" cy="13716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5274" t="0" r="25274" b="0"/>
            <a:stretch>
              <a:fillRect/>
            </a:stretch>
          </p:blipFill>
          <p:spPr>
            <a:xfrm flipH="false" flipV="false">
              <a:off x="0" y="0"/>
              <a:ext cx="10180492" cy="13716000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89326"/>
            <a:ext cx="1418132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Links and 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84743" y="3298701"/>
            <a:ext cx="11444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Lato"/>
                <a:hlinkClick r:id="rId2" tooltip="https://public.tableau.com/views/IBM_HR_Analytics_Dashboard_17133796616340/HR_Analytics_Dashboard?:language=en-US&amp;publish=yes&amp;:sid=&amp;:display_count=n&amp;:origin=viz_share_link"/>
              </a:rPr>
              <a:t>Link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7912" y="3355851"/>
            <a:ext cx="418927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Lato Bold"/>
              </a:rPr>
              <a:t>URL for Dashboard: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7912" y="4600575"/>
            <a:ext cx="418927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Lato Bold"/>
              </a:rPr>
              <a:t>URL for Dataset: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84743" y="4543425"/>
            <a:ext cx="11444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Lato"/>
                <a:hlinkClick r:id="rId3" tooltip="https://www.kaggle.com/datasets/pavansubhasht/ibm-hr-analytics-attrition-dataset"/>
              </a:rPr>
              <a:t>Link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6047" y="30861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643188"/>
            <a:ext cx="8738770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Gothic A1 Heavy"/>
              </a:rPr>
              <a:t>Questions and Discussion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83956" cy="10287000"/>
            <a:chOff x="0" y="0"/>
            <a:chExt cx="115786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860" t="9456" r="21083" b="1679"/>
            <a:stretch>
              <a:fillRect/>
            </a:stretch>
          </p:blipFill>
          <p:spPr>
            <a:xfrm flipH="false" flipV="false">
              <a:off x="0" y="0"/>
              <a:ext cx="1157860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81777" y="1704652"/>
            <a:ext cx="632040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Agenda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073481" y="1638300"/>
          <a:ext cx="6330805" cy="6572250"/>
        </p:xfrm>
        <a:graphic>
          <a:graphicData uri="http://schemas.openxmlformats.org/drawingml/2006/table">
            <a:tbl>
              <a:tblPr/>
              <a:tblGrid>
                <a:gridCol w="1753228"/>
                <a:gridCol w="4577576"/>
              </a:tblGrid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Context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Motivation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Data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Tools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Research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A Glimpse of the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Answers to the Research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4AAF48"/>
                          </a:solidFill>
                          <a:latin typeface="Lato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ato"/>
                        </a:rPr>
                        <a:t>Link to the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7" id="7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81473" y="838562"/>
            <a:ext cx="3506527" cy="8609876"/>
          </a:xfrm>
          <a:prstGeom prst="rect">
            <a:avLst/>
          </a:prstGeom>
          <a:solidFill>
            <a:srgbClr val="4AAF4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7366343"/>
            <a:chOff x="0" y="0"/>
            <a:chExt cx="10820400" cy="98217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80975"/>
              <a:ext cx="10820400" cy="170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000000"/>
                  </a:solidFill>
                  <a:latin typeface="Gothic A1 Heavy"/>
                </a:rPr>
                <a:t>Context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6081"/>
              <a:ext cx="10820400" cy="758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2" indent="-291466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Lato"/>
                </a:rPr>
                <a:t>The role of the HR (Human Resources) department in every company has gained utmost importance in today’s dynamic business landscape.</a:t>
              </a:r>
            </a:p>
            <a:p>
              <a:pPr marL="582932" indent="-291466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Lato"/>
                </a:rPr>
                <a:t>Attrition rates are a significant concern for IBM especially in the last few years, affecting career development opportunities and several other underlying organizational issues.</a:t>
              </a:r>
            </a:p>
            <a:p>
              <a:pPr algn="l" marL="582932" indent="-291466" lvl="1">
                <a:lnSpc>
                  <a:spcPts val="37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Lato"/>
                </a:rPr>
                <a:t>The primary objective of our HR data analysis is to delve into the factors influencing attrition at IBM and uncover actionable insights for talent retention.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619060" y="0"/>
            <a:ext cx="668940" cy="10287000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890346" y="3619999"/>
            <a:ext cx="1437801" cy="1176305"/>
          </a:xfrm>
          <a:custGeom>
            <a:avLst/>
            <a:gdLst/>
            <a:ahLst/>
            <a:cxnLst/>
            <a:rect r="r" b="b" t="t" l="l"/>
            <a:pathLst>
              <a:path h="1176305" w="1437801">
                <a:moveTo>
                  <a:pt x="0" y="0"/>
                </a:moveTo>
                <a:lnTo>
                  <a:pt x="1437801" y="0"/>
                </a:lnTo>
                <a:lnTo>
                  <a:pt x="1437801" y="1176305"/>
                </a:lnTo>
                <a:lnTo>
                  <a:pt x="0" y="1176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8172" y="3620302"/>
            <a:ext cx="1422178" cy="1344604"/>
          </a:xfrm>
          <a:custGeom>
            <a:avLst/>
            <a:gdLst/>
            <a:ahLst/>
            <a:cxnLst/>
            <a:rect r="r" b="b" t="t" l="l"/>
            <a:pathLst>
              <a:path h="1344604" w="1422178">
                <a:moveTo>
                  <a:pt x="0" y="0"/>
                </a:moveTo>
                <a:lnTo>
                  <a:pt x="1422178" y="0"/>
                </a:lnTo>
                <a:lnTo>
                  <a:pt x="1422178" y="1344605"/>
                </a:lnTo>
                <a:lnTo>
                  <a:pt x="0" y="134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70375" y="3619999"/>
            <a:ext cx="1809548" cy="1344908"/>
          </a:xfrm>
          <a:custGeom>
            <a:avLst/>
            <a:gdLst/>
            <a:ahLst/>
            <a:cxnLst/>
            <a:rect r="r" b="b" t="t" l="l"/>
            <a:pathLst>
              <a:path h="1344908" w="1809548">
                <a:moveTo>
                  <a:pt x="0" y="0"/>
                </a:moveTo>
                <a:lnTo>
                  <a:pt x="1809548" y="0"/>
                </a:lnTo>
                <a:lnTo>
                  <a:pt x="1809548" y="1344908"/>
                </a:lnTo>
                <a:lnTo>
                  <a:pt x="0" y="134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594129"/>
            <a:ext cx="4602285" cy="2409283"/>
            <a:chOff x="0" y="0"/>
            <a:chExt cx="6136380" cy="32123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613638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AAF48"/>
                  </a:solidFill>
                  <a:latin typeface="Gothic A1 Heavy"/>
                </a:rPr>
                <a:t>Enhancing Talent Retention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69632"/>
              <a:ext cx="613638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Develop targeted retention strategies to retain the top talent in the industry.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59207" y="5594129"/>
            <a:ext cx="4602285" cy="1990183"/>
            <a:chOff x="0" y="0"/>
            <a:chExt cx="6136380" cy="26535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613638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AAF48"/>
                  </a:solidFill>
                  <a:latin typeface="Gothic A1 Heavy"/>
                </a:rPr>
                <a:t>Fostering Employee Engagement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69632"/>
              <a:ext cx="613638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Encourage a culture of employee engagement and satisfaction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47725"/>
            <a:ext cx="1404971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Motivation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89715" y="5594129"/>
            <a:ext cx="4602285" cy="2828383"/>
            <a:chOff x="0" y="0"/>
            <a:chExt cx="6136380" cy="37711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613638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AAF48"/>
                  </a:solidFill>
                  <a:latin typeface="Gothic A1 Heavy"/>
                </a:rPr>
                <a:t>Driving Organizational Performance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69632"/>
              <a:ext cx="613638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Effective workforce planning is essential for the company to have the right talent in the right roles at the right time.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cap="flat" w="19050">
            <a:solidFill>
              <a:srgbClr val="4AAF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69949" y="1947833"/>
            <a:ext cx="7589351" cy="6204749"/>
          </a:xfrm>
          <a:custGeom>
            <a:avLst/>
            <a:gdLst/>
            <a:ahLst/>
            <a:cxnLst/>
            <a:rect r="r" b="b" t="t" l="l"/>
            <a:pathLst>
              <a:path h="6204749" w="7589351">
                <a:moveTo>
                  <a:pt x="0" y="0"/>
                </a:moveTo>
                <a:lnTo>
                  <a:pt x="7589351" y="0"/>
                </a:lnTo>
                <a:lnTo>
                  <a:pt x="7589351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7725"/>
            <a:ext cx="8115300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Data Source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45682"/>
            <a:ext cx="8115300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This dataset is taken from Kaggle datasets</a:t>
            </a: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The dataset has 1470 records</a:t>
            </a: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Comprises of 39 features that includes the following: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Attrition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Department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Education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Gender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Job Role</a:t>
            </a:r>
          </a:p>
          <a:p>
            <a:pPr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Performance Ratings</a:t>
            </a:r>
          </a:p>
          <a:p>
            <a:pPr algn="l" marL="604521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Lato"/>
              </a:rPr>
              <a:t>Job Satisfaction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321509" y="3343279"/>
            <a:ext cx="9644982" cy="3600443"/>
          </a:xfrm>
          <a:custGeom>
            <a:avLst/>
            <a:gdLst/>
            <a:ahLst/>
            <a:cxnLst/>
            <a:rect r="r" b="b" t="t" l="l"/>
            <a:pathLst>
              <a:path h="3600443" w="9644982">
                <a:moveTo>
                  <a:pt x="0" y="0"/>
                </a:moveTo>
                <a:lnTo>
                  <a:pt x="9644982" y="0"/>
                </a:lnTo>
                <a:lnTo>
                  <a:pt x="9644982" y="3600442"/>
                </a:lnTo>
                <a:lnTo>
                  <a:pt x="0" y="360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8115300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Tools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78769"/>
            <a:ext cx="7487296" cy="2348954"/>
            <a:chOff x="0" y="0"/>
            <a:chExt cx="1971963" cy="618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7196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ato"/>
                </a:rPr>
                <a:t>How does the attrition rate in sales department vary with the education level?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89326"/>
            <a:ext cx="1418132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Research Questions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3578769"/>
            <a:ext cx="7487296" cy="2348954"/>
            <a:chOff x="0" y="0"/>
            <a:chExt cx="1971963" cy="618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7196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ato"/>
                </a:rPr>
                <a:t>Is there a link between travel frequency and attrition rate?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527798"/>
            <a:ext cx="7487296" cy="2348954"/>
            <a:chOff x="0" y="0"/>
            <a:chExt cx="1971963" cy="618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97196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ato"/>
                </a:rPr>
                <a:t>Which age group has the highest attrition rate despite having a high job satisfaction?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527798"/>
            <a:ext cx="7487296" cy="2348954"/>
            <a:chOff x="0" y="0"/>
            <a:chExt cx="1971963" cy="618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971963" cy="685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ato"/>
                </a:rPr>
                <a:t>Which is the safest job role (the one with the lowest attrition rate)?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3795" y="2755911"/>
            <a:ext cx="12040409" cy="6855836"/>
          </a:xfrm>
          <a:custGeom>
            <a:avLst/>
            <a:gdLst/>
            <a:ahLst/>
            <a:cxnLst/>
            <a:rect r="r" b="b" t="t" l="l"/>
            <a:pathLst>
              <a:path h="6855836" w="12040409">
                <a:moveTo>
                  <a:pt x="0" y="0"/>
                </a:moveTo>
                <a:lnTo>
                  <a:pt x="12040410" y="0"/>
                </a:lnTo>
                <a:lnTo>
                  <a:pt x="12040410" y="6855836"/>
                </a:lnTo>
                <a:lnTo>
                  <a:pt x="0" y="685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9326"/>
            <a:ext cx="1418132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A Glimpse of the Dashboard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9611747"/>
            <a:ext cx="18288000" cy="675253"/>
          </a:xfrm>
          <a:prstGeom prst="rect">
            <a:avLst/>
          </a:prstGeom>
          <a:solidFill>
            <a:srgbClr val="4AAF48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9326"/>
            <a:ext cx="14181321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othic A1 Heavy"/>
              </a:rPr>
              <a:t>Answers to the Research Questions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960317"/>
            <a:ext cx="7487296" cy="2348954"/>
            <a:chOff x="0" y="0"/>
            <a:chExt cx="1971963" cy="618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71963" cy="666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Lato"/>
                </a:rPr>
                <a:t>How does the attrition rate in sales department vary with the education level?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Lato Bold"/>
                </a:rPr>
                <a:t>Soln: Highest in Associates Degree, followed by Masters, Bachelors, High School and Doctoral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3960317"/>
            <a:ext cx="7487296" cy="2348954"/>
            <a:chOff x="0" y="0"/>
            <a:chExt cx="1971963" cy="618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71963" cy="666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Lato"/>
                </a:rPr>
                <a:t>Is there a link between travel frequency and attrition rate?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Lato Bold"/>
                </a:rPr>
                <a:t>Soln: Yes. Employees with the highest travel frequency have the highest attrition rate while the non-travellers have the lowest attrition rate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909346"/>
            <a:ext cx="7487296" cy="2348954"/>
            <a:chOff x="0" y="0"/>
            <a:chExt cx="1971963" cy="618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71963" cy="666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Lato"/>
                </a:rPr>
                <a:t>Which age group has the highest attrition rate despite having a high job satisfaction?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Lato Bold"/>
                </a:rPr>
                <a:t>Soln: Ages 25-34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909346"/>
            <a:ext cx="7487296" cy="2348954"/>
            <a:chOff x="0" y="0"/>
            <a:chExt cx="1971963" cy="618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1963" cy="618655"/>
            </a:xfrm>
            <a:custGeom>
              <a:avLst/>
              <a:gdLst/>
              <a:ahLst/>
              <a:cxnLst/>
              <a:rect r="r" b="b" t="t" l="l"/>
              <a:pathLst>
                <a:path h="618655" w="1971963">
                  <a:moveTo>
                    <a:pt x="52734" y="0"/>
                  </a:moveTo>
                  <a:lnTo>
                    <a:pt x="1919228" y="0"/>
                  </a:lnTo>
                  <a:cubicBezTo>
                    <a:pt x="1948353" y="0"/>
                    <a:pt x="1971963" y="23610"/>
                    <a:pt x="1971963" y="52734"/>
                  </a:cubicBezTo>
                  <a:lnTo>
                    <a:pt x="1971963" y="565920"/>
                  </a:lnTo>
                  <a:cubicBezTo>
                    <a:pt x="1971963" y="595045"/>
                    <a:pt x="1948353" y="618655"/>
                    <a:pt x="1919228" y="618655"/>
                  </a:cubicBezTo>
                  <a:lnTo>
                    <a:pt x="52734" y="618655"/>
                  </a:lnTo>
                  <a:cubicBezTo>
                    <a:pt x="23610" y="618655"/>
                    <a:pt x="0" y="595045"/>
                    <a:pt x="0" y="565920"/>
                  </a:cubicBezTo>
                  <a:lnTo>
                    <a:pt x="0" y="52734"/>
                  </a:lnTo>
                  <a:cubicBezTo>
                    <a:pt x="0" y="23610"/>
                    <a:pt x="23610" y="0"/>
                    <a:pt x="52734" y="0"/>
                  </a:cubicBezTo>
                  <a:close/>
                </a:path>
              </a:pathLst>
            </a:custGeom>
            <a:solidFill>
              <a:srgbClr val="4AAF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71963" cy="666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Lato"/>
                </a:rPr>
                <a:t>Which is the safest job role (the one with the lowest attrition rate)?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Lato Bold"/>
                </a:rPr>
                <a:t>Soln: Research Director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DAGCtfIkAZU</dc:identifier>
  <dcterms:modified xsi:type="dcterms:W3CDTF">2011-08-01T06:04:30Z</dcterms:modified>
  <cp:revision>1</cp:revision>
  <dc:title>IBM HR Data Analysis</dc:title>
</cp:coreProperties>
</file>